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6"/>
  </p:notesMasterIdLst>
  <p:sldIdLst>
    <p:sldId id="262" r:id="rId2"/>
    <p:sldId id="266" r:id="rId3"/>
    <p:sldId id="263" r:id="rId4"/>
    <p:sldId id="299" r:id="rId5"/>
    <p:sldId id="282" r:id="rId6"/>
    <p:sldId id="283" r:id="rId7"/>
    <p:sldId id="275" r:id="rId8"/>
    <p:sldId id="280" r:id="rId9"/>
    <p:sldId id="298" r:id="rId10"/>
    <p:sldId id="300" r:id="rId11"/>
    <p:sldId id="290" r:id="rId12"/>
    <p:sldId id="301" r:id="rId13"/>
    <p:sldId id="305" r:id="rId14"/>
    <p:sldId id="307" r:id="rId15"/>
    <p:sldId id="306" r:id="rId16"/>
    <p:sldId id="304" r:id="rId17"/>
    <p:sldId id="291" r:id="rId18"/>
    <p:sldId id="265" r:id="rId19"/>
    <p:sldId id="292" r:id="rId20"/>
    <p:sldId id="303" r:id="rId21"/>
    <p:sldId id="293" r:id="rId22"/>
    <p:sldId id="295" r:id="rId23"/>
    <p:sldId id="297" r:id="rId24"/>
    <p:sldId id="296" r:id="rId2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0033"/>
    <a:srgbClr val="00FF00"/>
    <a:srgbClr val="CC0000"/>
    <a:srgbClr val="339933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DDBDD-6D63-4D4D-811D-37816032023E}" type="doc">
      <dgm:prSet loTypeId="urn:microsoft.com/office/officeart/2005/8/layout/hList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92A27A-E8C8-49C1-8533-EA208EE259C8}">
      <dgm:prSet/>
      <dgm:spPr>
        <a:effectLst>
          <a:softEdge rad="31750"/>
        </a:effectLst>
      </dgm:spPr>
      <dgm:t>
        <a:bodyPr/>
        <a:lstStyle/>
        <a:p>
          <a:pPr rtl="1"/>
          <a:r>
            <a:rPr lang="fa-IR" b="1" dirty="0" smtClean="0">
              <a:latin typeface="Bmitra"/>
              <a:cs typeface="B Mitra" panose="00000400000000000000" pitchFamily="2" charset="-78"/>
            </a:rPr>
            <a:t>آدام اسميت (1904)</a:t>
          </a:r>
          <a:endParaRPr lang="en-US" b="1" dirty="0">
            <a:latin typeface="Bmitra"/>
            <a:cs typeface="B Mitra" panose="00000400000000000000" pitchFamily="2" charset="-78"/>
          </a:endParaRPr>
        </a:p>
      </dgm:t>
    </dgm:pt>
    <dgm:pt modelId="{1975B7F8-3B39-4DA5-A3AA-E4AE8D22BC27}" type="parTrans" cxnId="{B1A1A837-E871-4584-BD6B-5307A9FE46A8}">
      <dgm:prSet/>
      <dgm:spPr/>
      <dgm:t>
        <a:bodyPr/>
        <a:lstStyle/>
        <a:p>
          <a:endParaRPr lang="en-US"/>
        </a:p>
      </dgm:t>
    </dgm:pt>
    <dgm:pt modelId="{FAD15B18-D6E8-47A6-8AD8-7C150D0B3AD8}" type="sibTrans" cxnId="{B1A1A837-E871-4584-BD6B-5307A9FE46A8}">
      <dgm:prSet/>
      <dgm:spPr/>
      <dgm:t>
        <a:bodyPr/>
        <a:lstStyle/>
        <a:p>
          <a:endParaRPr lang="en-US"/>
        </a:p>
      </dgm:t>
    </dgm:pt>
    <dgm:pt modelId="{A0030956-4927-436F-A4D1-9C7134E5516E}">
      <dgm:prSet/>
      <dgm:spPr>
        <a:effectLst>
          <a:softEdge rad="31750"/>
        </a:effectLst>
      </dgm:spPr>
      <dgm:t>
        <a:bodyPr/>
        <a:lstStyle/>
        <a:p>
          <a:pPr rtl="1"/>
          <a:r>
            <a:rPr lang="fa-IR" b="1" smtClean="0">
              <a:latin typeface="Bmitra"/>
              <a:cs typeface="B Mitra" panose="00000400000000000000" pitchFamily="2" charset="-78"/>
            </a:rPr>
            <a:t>گری بکر (1962)</a:t>
          </a:r>
          <a:endParaRPr lang="en-US" b="1">
            <a:latin typeface="Bmitra"/>
            <a:cs typeface="B Mitra" panose="00000400000000000000" pitchFamily="2" charset="-78"/>
          </a:endParaRPr>
        </a:p>
      </dgm:t>
    </dgm:pt>
    <dgm:pt modelId="{685FEA38-003A-4BB1-9E54-91F60E60CA96}" type="parTrans" cxnId="{2BD53939-C154-4E89-AFBF-FEC57795B781}">
      <dgm:prSet/>
      <dgm:spPr/>
      <dgm:t>
        <a:bodyPr/>
        <a:lstStyle/>
        <a:p>
          <a:endParaRPr lang="en-US"/>
        </a:p>
      </dgm:t>
    </dgm:pt>
    <dgm:pt modelId="{D2A37AC2-49F2-484E-BDBF-3A3DCA8DC465}" type="sibTrans" cxnId="{2BD53939-C154-4E89-AFBF-FEC57795B781}">
      <dgm:prSet/>
      <dgm:spPr/>
      <dgm:t>
        <a:bodyPr/>
        <a:lstStyle/>
        <a:p>
          <a:endParaRPr lang="en-US"/>
        </a:p>
      </dgm:t>
    </dgm:pt>
    <dgm:pt modelId="{86B0236B-5542-4C57-BF1E-E797C0EFA3A5}">
      <dgm:prSet/>
      <dgm:spPr>
        <a:effectLst>
          <a:softEdge rad="31750"/>
        </a:effectLst>
      </dgm:spPr>
      <dgm:t>
        <a:bodyPr/>
        <a:lstStyle/>
        <a:p>
          <a:pPr rtl="1"/>
          <a:r>
            <a:rPr lang="ar-SA" b="1" dirty="0" smtClean="0">
              <a:latin typeface="Bmitra"/>
              <a:cs typeface="B Mitra" panose="00000400000000000000" pitchFamily="2" charset="-78"/>
            </a:rPr>
            <a:t>توانایی‌های اکتسابی و مفید</a:t>
          </a:r>
          <a:endParaRPr lang="en-US" b="1" dirty="0">
            <a:latin typeface="Bmitra"/>
            <a:cs typeface="B Mitra" panose="00000400000000000000" pitchFamily="2" charset="-78"/>
          </a:endParaRPr>
        </a:p>
      </dgm:t>
    </dgm:pt>
    <dgm:pt modelId="{44CFEAB1-842B-4572-8F47-C63BC1EC7046}" type="parTrans" cxnId="{EE740656-B04B-4D0C-B26F-23C1C4855B5C}">
      <dgm:prSet/>
      <dgm:spPr/>
      <dgm:t>
        <a:bodyPr/>
        <a:lstStyle/>
        <a:p>
          <a:endParaRPr lang="en-US"/>
        </a:p>
      </dgm:t>
    </dgm:pt>
    <dgm:pt modelId="{8CCC33D0-9970-406D-BD85-23EBC2C9C48A}" type="sibTrans" cxnId="{EE740656-B04B-4D0C-B26F-23C1C4855B5C}">
      <dgm:prSet/>
      <dgm:spPr/>
      <dgm:t>
        <a:bodyPr/>
        <a:lstStyle/>
        <a:p>
          <a:endParaRPr lang="en-US"/>
        </a:p>
      </dgm:t>
    </dgm:pt>
    <dgm:pt modelId="{460A2EE5-F3B8-4A92-AAA6-3357AFD12250}">
      <dgm:prSet/>
      <dgm:spPr>
        <a:effectLst>
          <a:softEdge rad="31750"/>
        </a:effectLst>
      </dgm:spPr>
      <dgm:t>
        <a:bodyPr/>
        <a:lstStyle/>
        <a:p>
          <a:pPr rtl="1"/>
          <a:r>
            <a:rPr lang="fa-IR" b="1" dirty="0" smtClean="0">
              <a:latin typeface="Bmitra"/>
              <a:cs typeface="B Mitra" panose="00000400000000000000" pitchFamily="2" charset="-78"/>
            </a:rPr>
            <a:t>فعالیت‌های مؤثر بر درآمد واقعی آینده</a:t>
          </a:r>
          <a:endParaRPr lang="en-US" b="1" dirty="0">
            <a:latin typeface="Bmitra"/>
            <a:cs typeface="B Mitra" panose="00000400000000000000" pitchFamily="2" charset="-78"/>
          </a:endParaRPr>
        </a:p>
      </dgm:t>
    </dgm:pt>
    <dgm:pt modelId="{DC6E3606-EC78-44A0-B6BD-5D7221B327C5}" type="parTrans" cxnId="{B85C2DAE-96A1-4EC1-BD9C-B1970E7BFBA4}">
      <dgm:prSet/>
      <dgm:spPr/>
      <dgm:t>
        <a:bodyPr/>
        <a:lstStyle/>
        <a:p>
          <a:endParaRPr lang="en-US"/>
        </a:p>
      </dgm:t>
    </dgm:pt>
    <dgm:pt modelId="{5717D264-BC2A-40D6-A944-F1164BC7F908}" type="sibTrans" cxnId="{B85C2DAE-96A1-4EC1-BD9C-B1970E7BFBA4}">
      <dgm:prSet/>
      <dgm:spPr/>
      <dgm:t>
        <a:bodyPr/>
        <a:lstStyle/>
        <a:p>
          <a:endParaRPr lang="en-US"/>
        </a:p>
      </dgm:t>
    </dgm:pt>
    <dgm:pt modelId="{B1809CFA-FE4B-4AD4-AE8F-BA88614B7DAC}" type="pres">
      <dgm:prSet presAssocID="{5A3DDBDD-6D63-4D4D-811D-3781603202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AFA3F23-0813-4721-A7FD-BA62543DBDDC}" type="pres">
      <dgm:prSet presAssocID="{A0030956-4927-436F-A4D1-9C7134E5516E}" presName="composite" presStyleCnt="0"/>
      <dgm:spPr/>
    </dgm:pt>
    <dgm:pt modelId="{44439D58-E0BE-4BC6-B722-93924A1345B3}" type="pres">
      <dgm:prSet presAssocID="{A0030956-4927-436F-A4D1-9C7134E5516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46F64A1-B006-44F3-8D3C-C1D0120698AB}" type="pres">
      <dgm:prSet presAssocID="{A0030956-4927-436F-A4D1-9C7134E5516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CEE926-711F-4AF6-A932-A4B816203336}" type="pres">
      <dgm:prSet presAssocID="{D2A37AC2-49F2-484E-BDBF-3A3DCA8DC465}" presName="space" presStyleCnt="0"/>
      <dgm:spPr/>
    </dgm:pt>
    <dgm:pt modelId="{C4B24502-214D-4B66-8EEB-682224DA940D}" type="pres">
      <dgm:prSet presAssocID="{3592A27A-E8C8-49C1-8533-EA208EE259C8}" presName="composite" presStyleCnt="0"/>
      <dgm:spPr/>
    </dgm:pt>
    <dgm:pt modelId="{C3A1DBC0-18BD-4330-BF3A-5E5A1A097BB1}" type="pres">
      <dgm:prSet presAssocID="{3592A27A-E8C8-49C1-8533-EA208EE259C8}" presName="parTx" presStyleLbl="alignNode1" presStyleIdx="1" presStyleCnt="2" custLinFactNeighborX="-17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F1D625D-A406-430C-BDBD-409B40B5B064}" type="pres">
      <dgm:prSet presAssocID="{3592A27A-E8C8-49C1-8533-EA208EE259C8}" presName="desTx" presStyleLbl="alignAccFollowNode1" presStyleIdx="1" presStyleCnt="2" custLinFactNeighborX="-1780" custLinFactNeighborY="-266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E740656-B04B-4D0C-B26F-23C1C4855B5C}" srcId="{3592A27A-E8C8-49C1-8533-EA208EE259C8}" destId="{86B0236B-5542-4C57-BF1E-E797C0EFA3A5}" srcOrd="0" destOrd="0" parTransId="{44CFEAB1-842B-4572-8F47-C63BC1EC7046}" sibTransId="{8CCC33D0-9970-406D-BD85-23EBC2C9C48A}"/>
    <dgm:cxn modelId="{90A8714D-D27E-4A5D-8FA1-ED656B84E171}" type="presOf" srcId="{460A2EE5-F3B8-4A92-AAA6-3357AFD12250}" destId="{146F64A1-B006-44F3-8D3C-C1D0120698AB}" srcOrd="0" destOrd="0" presId="urn:microsoft.com/office/officeart/2005/8/layout/hList1"/>
    <dgm:cxn modelId="{2BD53939-C154-4E89-AFBF-FEC57795B781}" srcId="{5A3DDBDD-6D63-4D4D-811D-37816032023E}" destId="{A0030956-4927-436F-A4D1-9C7134E5516E}" srcOrd="0" destOrd="0" parTransId="{685FEA38-003A-4BB1-9E54-91F60E60CA96}" sibTransId="{D2A37AC2-49F2-484E-BDBF-3A3DCA8DC465}"/>
    <dgm:cxn modelId="{B85C2DAE-96A1-4EC1-BD9C-B1970E7BFBA4}" srcId="{A0030956-4927-436F-A4D1-9C7134E5516E}" destId="{460A2EE5-F3B8-4A92-AAA6-3357AFD12250}" srcOrd="0" destOrd="0" parTransId="{DC6E3606-EC78-44A0-B6BD-5D7221B327C5}" sibTransId="{5717D264-BC2A-40D6-A944-F1164BC7F908}"/>
    <dgm:cxn modelId="{C7389297-40DD-4509-8A5F-3AD23D89684C}" type="presOf" srcId="{5A3DDBDD-6D63-4D4D-811D-37816032023E}" destId="{B1809CFA-FE4B-4AD4-AE8F-BA88614B7DAC}" srcOrd="0" destOrd="0" presId="urn:microsoft.com/office/officeart/2005/8/layout/hList1"/>
    <dgm:cxn modelId="{EF42674D-7306-4791-BB65-8C0BFBEC1BB7}" type="presOf" srcId="{3592A27A-E8C8-49C1-8533-EA208EE259C8}" destId="{C3A1DBC0-18BD-4330-BF3A-5E5A1A097BB1}" srcOrd="0" destOrd="0" presId="urn:microsoft.com/office/officeart/2005/8/layout/hList1"/>
    <dgm:cxn modelId="{B1A1A837-E871-4584-BD6B-5307A9FE46A8}" srcId="{5A3DDBDD-6D63-4D4D-811D-37816032023E}" destId="{3592A27A-E8C8-49C1-8533-EA208EE259C8}" srcOrd="1" destOrd="0" parTransId="{1975B7F8-3B39-4DA5-A3AA-E4AE8D22BC27}" sibTransId="{FAD15B18-D6E8-47A6-8AD8-7C150D0B3AD8}"/>
    <dgm:cxn modelId="{5EECA4C7-59B8-4A4A-97AC-07ACDCE9BFF4}" type="presOf" srcId="{86B0236B-5542-4C57-BF1E-E797C0EFA3A5}" destId="{DF1D625D-A406-430C-BDBD-409B40B5B064}" srcOrd="0" destOrd="0" presId="urn:microsoft.com/office/officeart/2005/8/layout/hList1"/>
    <dgm:cxn modelId="{8A70BC67-BAAF-4D29-B8D1-195B0099E99C}" type="presOf" srcId="{A0030956-4927-436F-A4D1-9C7134E5516E}" destId="{44439D58-E0BE-4BC6-B722-93924A1345B3}" srcOrd="0" destOrd="0" presId="urn:microsoft.com/office/officeart/2005/8/layout/hList1"/>
    <dgm:cxn modelId="{5B08D6C3-2A11-4E3E-9DF0-6ED4B6E3F7A8}" type="presParOf" srcId="{B1809CFA-FE4B-4AD4-AE8F-BA88614B7DAC}" destId="{7AFA3F23-0813-4721-A7FD-BA62543DBDDC}" srcOrd="0" destOrd="0" presId="urn:microsoft.com/office/officeart/2005/8/layout/hList1"/>
    <dgm:cxn modelId="{D3BEC143-39FC-4606-B886-D7C46616B88B}" type="presParOf" srcId="{7AFA3F23-0813-4721-A7FD-BA62543DBDDC}" destId="{44439D58-E0BE-4BC6-B722-93924A1345B3}" srcOrd="0" destOrd="0" presId="urn:microsoft.com/office/officeart/2005/8/layout/hList1"/>
    <dgm:cxn modelId="{B9D4E4FC-32AF-4870-9675-D9B26EE1B458}" type="presParOf" srcId="{7AFA3F23-0813-4721-A7FD-BA62543DBDDC}" destId="{146F64A1-B006-44F3-8D3C-C1D0120698AB}" srcOrd="1" destOrd="0" presId="urn:microsoft.com/office/officeart/2005/8/layout/hList1"/>
    <dgm:cxn modelId="{3CCA83F1-7E60-4BCC-8A70-9E3D36EAF6CD}" type="presParOf" srcId="{B1809CFA-FE4B-4AD4-AE8F-BA88614B7DAC}" destId="{BBCEE926-711F-4AF6-A932-A4B816203336}" srcOrd="1" destOrd="0" presId="urn:microsoft.com/office/officeart/2005/8/layout/hList1"/>
    <dgm:cxn modelId="{958C38B1-29F6-41E2-B454-22042DCD5D2E}" type="presParOf" srcId="{B1809CFA-FE4B-4AD4-AE8F-BA88614B7DAC}" destId="{C4B24502-214D-4B66-8EEB-682224DA940D}" srcOrd="2" destOrd="0" presId="urn:microsoft.com/office/officeart/2005/8/layout/hList1"/>
    <dgm:cxn modelId="{CBA75D98-2CF2-401D-8327-D13F1EDB2F7A}" type="presParOf" srcId="{C4B24502-214D-4B66-8EEB-682224DA940D}" destId="{C3A1DBC0-18BD-4330-BF3A-5E5A1A097BB1}" srcOrd="0" destOrd="0" presId="urn:microsoft.com/office/officeart/2005/8/layout/hList1"/>
    <dgm:cxn modelId="{B4E3E743-4D53-45D1-8931-C5002F08E301}" type="presParOf" srcId="{C4B24502-214D-4B66-8EEB-682224DA940D}" destId="{DF1D625D-A406-430C-BDBD-409B40B5B0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62A01F-AF7B-4281-88EA-FA9E2067E659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A7B9FD-3340-42C4-AE6A-243BFC5F4B83}">
      <dgm:prSet/>
      <dgm:spPr/>
      <dgm:t>
        <a:bodyPr/>
        <a:lstStyle/>
        <a:p>
          <a:pPr rtl="1"/>
          <a:r>
            <a:rPr lang="fa-IR" b="1" dirty="0" smtClean="0">
              <a:cs typeface="B Mitra" panose="00000400000000000000" pitchFamily="2" charset="-78"/>
            </a:rPr>
            <a:t>سرمايه انساني ارزش اقتصادی و سودمندی دانش ذاتی در بدن / مغز افراد</a:t>
          </a:r>
          <a:endParaRPr lang="en-US" dirty="0">
            <a:cs typeface="B Mitra" panose="00000400000000000000" pitchFamily="2" charset="-78"/>
          </a:endParaRPr>
        </a:p>
      </dgm:t>
    </dgm:pt>
    <dgm:pt modelId="{A7C2CCB4-A804-43AA-B135-3EA6EAECBC52}" type="parTrans" cxnId="{D7263272-C89D-4B1F-A591-3423DF1C4A0D}">
      <dgm:prSet/>
      <dgm:spPr/>
      <dgm:t>
        <a:bodyPr/>
        <a:lstStyle/>
        <a:p>
          <a:endParaRPr lang="en-US"/>
        </a:p>
      </dgm:t>
    </dgm:pt>
    <dgm:pt modelId="{C49BDAA8-D0AA-47F4-AB55-DD6517FA9052}" type="sibTrans" cxnId="{D7263272-C89D-4B1F-A591-3423DF1C4A0D}">
      <dgm:prSet/>
      <dgm:spPr/>
      <dgm:t>
        <a:bodyPr/>
        <a:lstStyle/>
        <a:p>
          <a:endParaRPr lang="en-US"/>
        </a:p>
      </dgm:t>
    </dgm:pt>
    <dgm:pt modelId="{5415D6E0-D5A1-4A90-BE27-1018F43968ED}">
      <dgm:prSet/>
      <dgm:spPr/>
      <dgm:t>
        <a:bodyPr/>
        <a:lstStyle/>
        <a:p>
          <a:pPr rtl="1"/>
          <a:r>
            <a:rPr lang="fa-IR" b="1" dirty="0" smtClean="0">
              <a:cs typeface="B Mitra" panose="00000400000000000000" pitchFamily="2" charset="-78"/>
            </a:rPr>
            <a:t>سرمایه اجتماعی به معنای ارزش اقتصادی ذاتی در آن روابط اجتماعی خارج از فرد</a:t>
          </a:r>
          <a:endParaRPr lang="en-US" dirty="0">
            <a:cs typeface="B Mitra" panose="00000400000000000000" pitchFamily="2" charset="-78"/>
          </a:endParaRPr>
        </a:p>
      </dgm:t>
    </dgm:pt>
    <dgm:pt modelId="{8AD5A035-529D-4091-B694-97E3741108A0}" type="parTrans" cxnId="{3C586C08-2CA6-4091-86F8-1D23DD848365}">
      <dgm:prSet/>
      <dgm:spPr/>
      <dgm:t>
        <a:bodyPr/>
        <a:lstStyle/>
        <a:p>
          <a:endParaRPr lang="en-US"/>
        </a:p>
      </dgm:t>
    </dgm:pt>
    <dgm:pt modelId="{B6448DF8-B7E6-455D-90F4-D40B5590A1DF}" type="sibTrans" cxnId="{3C586C08-2CA6-4091-86F8-1D23DD848365}">
      <dgm:prSet/>
      <dgm:spPr/>
      <dgm:t>
        <a:bodyPr/>
        <a:lstStyle/>
        <a:p>
          <a:endParaRPr lang="en-US"/>
        </a:p>
      </dgm:t>
    </dgm:pt>
    <dgm:pt modelId="{3EB64079-0D68-4AC2-83F4-624565FBF30A}" type="pres">
      <dgm:prSet presAssocID="{EE62A01F-AF7B-4281-88EA-FA9E2067E6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6334CA8-F82A-43EA-8EDE-28D833248858}" type="pres">
      <dgm:prSet presAssocID="{CEA7B9FD-3340-42C4-AE6A-243BFC5F4B83}" presName="parentText" presStyleLbl="node1" presStyleIdx="0" presStyleCnt="2" custLinFactNeighborY="500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1F0FE22-A4AC-4170-855C-3A7873BF4859}" type="pres">
      <dgm:prSet presAssocID="{C49BDAA8-D0AA-47F4-AB55-DD6517FA9052}" presName="spacer" presStyleCnt="0"/>
      <dgm:spPr/>
    </dgm:pt>
    <dgm:pt modelId="{516E143E-CB7A-401B-846F-F4BAAB777FEC}" type="pres">
      <dgm:prSet presAssocID="{5415D6E0-D5A1-4A90-BE27-1018F43968ED}" presName="parentText" presStyleLbl="node1" presStyleIdx="1" presStyleCnt="2" custLinFactY="657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61A73F-25B1-4E58-866E-FE2A25113C9A}" type="presOf" srcId="{CEA7B9FD-3340-42C4-AE6A-243BFC5F4B83}" destId="{06334CA8-F82A-43EA-8EDE-28D833248858}" srcOrd="0" destOrd="0" presId="urn:microsoft.com/office/officeart/2005/8/layout/vList2"/>
    <dgm:cxn modelId="{090B0FA9-4F4B-4543-BCE6-83AB94F10088}" type="presOf" srcId="{EE62A01F-AF7B-4281-88EA-FA9E2067E659}" destId="{3EB64079-0D68-4AC2-83F4-624565FBF30A}" srcOrd="0" destOrd="0" presId="urn:microsoft.com/office/officeart/2005/8/layout/vList2"/>
    <dgm:cxn modelId="{C9376786-030C-4A9C-8C4D-5FCE0E9BD512}" type="presOf" srcId="{5415D6E0-D5A1-4A90-BE27-1018F43968ED}" destId="{516E143E-CB7A-401B-846F-F4BAAB777FEC}" srcOrd="0" destOrd="0" presId="urn:microsoft.com/office/officeart/2005/8/layout/vList2"/>
    <dgm:cxn modelId="{D7263272-C89D-4B1F-A591-3423DF1C4A0D}" srcId="{EE62A01F-AF7B-4281-88EA-FA9E2067E659}" destId="{CEA7B9FD-3340-42C4-AE6A-243BFC5F4B83}" srcOrd="0" destOrd="0" parTransId="{A7C2CCB4-A804-43AA-B135-3EA6EAECBC52}" sibTransId="{C49BDAA8-D0AA-47F4-AB55-DD6517FA9052}"/>
    <dgm:cxn modelId="{3C586C08-2CA6-4091-86F8-1D23DD848365}" srcId="{EE62A01F-AF7B-4281-88EA-FA9E2067E659}" destId="{5415D6E0-D5A1-4A90-BE27-1018F43968ED}" srcOrd="1" destOrd="0" parTransId="{8AD5A035-529D-4091-B694-97E3741108A0}" sibTransId="{B6448DF8-B7E6-455D-90F4-D40B5590A1DF}"/>
    <dgm:cxn modelId="{94F14EC7-777B-4546-A30B-41FC9FAEF4AA}" type="presParOf" srcId="{3EB64079-0D68-4AC2-83F4-624565FBF30A}" destId="{06334CA8-F82A-43EA-8EDE-28D833248858}" srcOrd="0" destOrd="0" presId="urn:microsoft.com/office/officeart/2005/8/layout/vList2"/>
    <dgm:cxn modelId="{16B899D3-D083-462A-966A-EAC3EBE0A2E2}" type="presParOf" srcId="{3EB64079-0D68-4AC2-83F4-624565FBF30A}" destId="{61F0FE22-A4AC-4170-855C-3A7873BF4859}" srcOrd="1" destOrd="0" presId="urn:microsoft.com/office/officeart/2005/8/layout/vList2"/>
    <dgm:cxn modelId="{F81D376B-E3B5-4033-BBCF-C7C1F70B5F9B}" type="presParOf" srcId="{3EB64079-0D68-4AC2-83F4-624565FBF30A}" destId="{516E143E-CB7A-401B-846F-F4BAAB777F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2A01F-AF7B-4281-88EA-FA9E2067E659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24CB3-97FE-47B8-99CC-A42D6C144045}">
      <dgm:prSet custT="1"/>
      <dgm:spPr/>
      <dgm:t>
        <a:bodyPr/>
        <a:lstStyle/>
        <a:p>
          <a:pPr algn="ctr" rtl="1"/>
          <a:r>
            <a:rPr lang="fa-IR" sz="4000" b="1" dirty="0" smtClean="0">
              <a:cs typeface="B Mitra" panose="00000400000000000000" pitchFamily="2" charset="-78"/>
            </a:rPr>
            <a:t>سرمایه اجتماعی</a:t>
          </a:r>
        </a:p>
        <a:p>
          <a:pPr algn="ctr" rtl="1"/>
          <a:r>
            <a:rPr lang="fa-IR" sz="4000" b="1" dirty="0" smtClean="0">
              <a:cs typeface="B Mitra" panose="00000400000000000000" pitchFamily="2" charset="-78"/>
            </a:rPr>
            <a:t>موجودی انباشته از شبکه‌ها، هنجارها و اعتماد</a:t>
          </a:r>
          <a:endParaRPr lang="fa-IR" sz="4000" b="1" dirty="0">
            <a:cs typeface="B Mitra" panose="00000400000000000000" pitchFamily="2" charset="-78"/>
          </a:endParaRPr>
        </a:p>
      </dgm:t>
    </dgm:pt>
    <dgm:pt modelId="{7939E745-99BF-4CB5-8950-1E57FA2FC3E2}" type="parTrans" cxnId="{ABA8C8DD-FF4C-43C4-A2A4-FF14931E5265}">
      <dgm:prSet/>
      <dgm:spPr/>
      <dgm:t>
        <a:bodyPr/>
        <a:lstStyle/>
        <a:p>
          <a:pPr rtl="1"/>
          <a:endParaRPr lang="fa-IR"/>
        </a:p>
      </dgm:t>
    </dgm:pt>
    <dgm:pt modelId="{1F5BF6BC-D97A-4FF9-81D7-1B2728CE12AF}" type="sibTrans" cxnId="{ABA8C8DD-FF4C-43C4-A2A4-FF14931E5265}">
      <dgm:prSet/>
      <dgm:spPr/>
      <dgm:t>
        <a:bodyPr/>
        <a:lstStyle/>
        <a:p>
          <a:pPr rtl="1"/>
          <a:endParaRPr lang="fa-IR"/>
        </a:p>
      </dgm:t>
    </dgm:pt>
    <dgm:pt modelId="{3EB64079-0D68-4AC2-83F4-624565FBF30A}" type="pres">
      <dgm:prSet presAssocID="{EE62A01F-AF7B-4281-88EA-FA9E2067E6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5C98786-AA12-42D0-9A77-F63955BDEA30}" type="pres">
      <dgm:prSet presAssocID="{D0224CB3-97FE-47B8-99CC-A42D6C144045}" presName="parentText" presStyleLbl="node1" presStyleIdx="0" presStyleCnt="1" custScaleY="401586" custLinFactNeighborX="153" custLinFactNeighborY="-51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D10DE3-63FF-475A-98B9-9D24E904FF90}" type="presOf" srcId="{EE62A01F-AF7B-4281-88EA-FA9E2067E659}" destId="{3EB64079-0D68-4AC2-83F4-624565FBF30A}" srcOrd="0" destOrd="0" presId="urn:microsoft.com/office/officeart/2005/8/layout/vList2"/>
    <dgm:cxn modelId="{ABA8C8DD-FF4C-43C4-A2A4-FF14931E5265}" srcId="{EE62A01F-AF7B-4281-88EA-FA9E2067E659}" destId="{D0224CB3-97FE-47B8-99CC-A42D6C144045}" srcOrd="0" destOrd="0" parTransId="{7939E745-99BF-4CB5-8950-1E57FA2FC3E2}" sibTransId="{1F5BF6BC-D97A-4FF9-81D7-1B2728CE12AF}"/>
    <dgm:cxn modelId="{AFE2B8FD-6946-4739-9068-5CC6790D1575}" type="presOf" srcId="{D0224CB3-97FE-47B8-99CC-A42D6C144045}" destId="{25C98786-AA12-42D0-9A77-F63955BDEA30}" srcOrd="0" destOrd="0" presId="urn:microsoft.com/office/officeart/2005/8/layout/vList2"/>
    <dgm:cxn modelId="{36780C36-5B38-42FB-AD29-F1742FD1EFA7}" type="presParOf" srcId="{3EB64079-0D68-4AC2-83F4-624565FBF30A}" destId="{25C98786-AA12-42D0-9A77-F63955BDEA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28447-36B3-4D0B-83F1-42E4B68E697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88CB9-A483-4956-96FB-973189185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88CB9-A483-4956-96FB-9731891851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0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88CB9-A483-4956-96FB-9731891851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7A9-5362-4A3D-8969-0A85EE92DC5F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72186-149F-4214-ADD2-6BDB83EB8F62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90760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902F-AB37-4AF0-B0BD-76ED62475818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F6A5B-F04A-48B4-87E8-A0EB00135C36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4283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E47C-334B-497A-A3D5-9C515CE2DCD6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74D67-0C76-4437-94BF-97A297AED04F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3169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49F7-BCD6-4F21-AE68-667946B9EBEF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6FE47-3EB4-4F5D-BFA3-1B824AC8C605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624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C3FC9-03F9-4BBF-9AE9-D044D3A40445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AF8D7-7B50-446E-B26B-3C56091D1A51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3548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BA75-1C82-4EAF-BE41-365163262A57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5EC2E-7F51-4EB2-AA3E-DEEB92AE848D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82177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7487-D2F8-46F5-9421-901AD35436B5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0EB50-B343-4966-AF11-06E842E44321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4571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BE1A-B720-4F6A-9704-EFDF7247DB0F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041F7-1CDF-4B66-A7B0-A491D29690D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2246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95D0-C27B-426B-A067-89D6EE87AF7E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F2AE4-97F1-493C-B47D-417E3D3B9F1A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10127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8DF2-5772-4446-9FF7-D5521A657EFB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77FE4-D9B6-4E47-A16F-F9B295A6718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7093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5C36-BD25-49D5-8EBB-EBC8BD90AA1A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C1C5-FA8A-49DE-8C83-ECFE077B0BD9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9883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292934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2193B959-4660-46ED-AA67-0ADED1C7C4C7}" type="datetimeFigureOut">
              <a:rPr lang="en-US"/>
              <a:pPr rtl="0"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292934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68B1FF64-DF06-44C9-A678-3EF9938C29B4}" type="slidenum">
              <a:rPr lang="en-US" altLang="fa-IR"/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871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en-US" altLang="en-US" sz="53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fa-IR" altLang="en-US" sz="53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27" y="146527"/>
            <a:ext cx="4638012" cy="6564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973906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ct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</a:t>
            </a:r>
          </a:p>
          <a:p>
            <a:pPr marL="0" lvl="0" indent="0" algn="ct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پوتنام</a:t>
            </a:r>
            <a:endParaRPr lang="en-US" altLang="en-US" sz="4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6117328"/>
              </p:ext>
            </p:extLst>
          </p:nvPr>
        </p:nvGraphicFramePr>
        <p:xfrm>
          <a:off x="2031999" y="2483894"/>
          <a:ext cx="8899857" cy="365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386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glitter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8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پرسش اصلی</a:t>
            </a:r>
            <a:endParaRPr lang="en-US" altLang="en-US" sz="4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41445" y="1241946"/>
            <a:ext cx="10712355" cy="512909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360000" algn="just">
              <a:lnSpc>
                <a:spcPct val="150000"/>
              </a:lnSpc>
              <a:spcAft>
                <a:spcPts val="2500"/>
              </a:spcAft>
            </a:pPr>
            <a:r>
              <a:rPr lang="fa-IR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کدام فعالیت های ایجادکننده </a:t>
            </a:r>
            <a:r>
              <a:rPr lang="fa-IR" sz="3200" b="1" dirty="0">
                <a:solidFill>
                  <a:srgbClr val="00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سرمایه اجتماعی </a:t>
            </a:r>
            <a:r>
              <a:rPr lang="fa-IR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در هر </a:t>
            </a:r>
            <a:r>
              <a:rPr lang="fa-IR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دو سطح خرد </a:t>
            </a:r>
            <a:r>
              <a:rPr lang="fa-IR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و </a:t>
            </a:r>
            <a:r>
              <a:rPr lang="fa-IR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متوسط</a:t>
            </a:r>
            <a:r>
              <a:rPr lang="fa-IR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در کتابخانه های شعب دولتی در 62 شهرداری روستایی در حال انجام </a:t>
            </a:r>
            <a:r>
              <a:rPr lang="fa-IR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است؟</a:t>
            </a:r>
          </a:p>
        </p:txBody>
      </p:sp>
    </p:spTree>
    <p:extLst>
      <p:ext uri="{BB962C8B-B14F-4D97-AF65-F5344CB8AC3E}">
        <p14:creationId xmlns:p14="http://schemas.microsoft.com/office/powerpoint/2010/main" val="54060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glitter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41425"/>
          </a:xfrm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sym typeface="Arial" panose="020B0604020202020204" pitchFamily="34" charset="0"/>
              </a:rPr>
              <a:t>Public libraries </a:t>
            </a: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in the </a:t>
            </a:r>
            <a:r>
              <a:rPr lang="en-US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creation</a:t>
            </a: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of human capital and three types of social </a:t>
            </a:r>
            <a:r>
              <a:rPr lang="en-US" altLang="en-US" sz="24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capital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dirty="0" smtClean="0">
                <a:solidFill>
                  <a:srgbClr val="00FF00"/>
                </a:solidFill>
                <a:cs typeface="B Titr" panose="00000700000000000000" pitchFamily="2" charset="-78"/>
              </a:rPr>
              <a:t>داراییهای نامشهود</a:t>
            </a:r>
          </a:p>
          <a:p>
            <a:pPr algn="r" rtl="1"/>
            <a:r>
              <a:rPr lang="fa-IR" sz="3200" dirty="0">
                <a:solidFill>
                  <a:srgbClr val="FFC000"/>
                </a:solidFill>
                <a:cs typeface="B Titr" panose="00000700000000000000" pitchFamily="2" charset="-78"/>
              </a:rPr>
              <a:t> </a:t>
            </a:r>
            <a:r>
              <a:rPr lang="fa-IR" sz="3200" dirty="0" smtClean="0">
                <a:solidFill>
                  <a:srgbClr val="FFC000"/>
                </a:solidFill>
                <a:cs typeface="B Titr" panose="00000700000000000000" pitchFamily="2" charset="-78"/>
              </a:rPr>
              <a:t>                                 سرمایه انسانی و اجتماعی</a:t>
            </a:r>
            <a:endParaRPr lang="fa-IR" sz="32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99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anose="00000700000000000000" pitchFamily="2" charset="-78"/>
              </a:rPr>
              <a:t>سرمایه اجتماعی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(سطح خرد) </a:t>
            </a:r>
            <a:b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fa-IR" sz="32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مزایای جمعی: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خانواده‌های خوب</a:t>
            </a:r>
          </a:p>
          <a:p>
            <a:pPr marL="0" indent="0" algn="r" rtl="1">
              <a:buNone/>
            </a:pPr>
            <a:endParaRPr lang="fa-IR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مزایای فردی: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ارتباطات مفید</a:t>
            </a:r>
          </a:p>
          <a:p>
            <a:pPr marL="0" indent="0" algn="r" rtl="1">
              <a:buNone/>
            </a:pP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1197735" y="1462222"/>
            <a:ext cx="10157653" cy="823912"/>
          </a:xfrm>
        </p:spPr>
        <p:txBody>
          <a:bodyPr/>
          <a:lstStyle/>
          <a:p>
            <a:pPr algn="ctr" rtl="1"/>
            <a:r>
              <a:rPr lang="en-US" sz="8800" i="1" dirty="0">
                <a:solidFill>
                  <a:srgbClr val="FFC00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B</a:t>
            </a:r>
            <a:r>
              <a:rPr lang="en-US" sz="4800" i="1" dirty="0">
                <a:solidFill>
                  <a:srgbClr val="FFC00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onding</a:t>
            </a:r>
            <a:r>
              <a:rPr lang="en-US" sz="4000" i="1" dirty="0">
                <a:solidFill>
                  <a:srgbClr val="FFFFFF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 </a:t>
            </a:r>
            <a:r>
              <a:rPr lang="en-US" sz="4000" i="1" dirty="0">
                <a:solidFill>
                  <a:schemeClr val="bg1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Social Capital</a:t>
            </a:r>
            <a:endParaRPr lang="fa-IR" sz="32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پیوندی</a:t>
            </a:r>
            <a:endParaRPr lang="fa-IR" sz="32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درون گروهی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rgbClr val="FFC000"/>
                </a:solidFill>
                <a:cs typeface="B Mitra" panose="00000400000000000000" pitchFamily="2" charset="-78"/>
              </a:rPr>
              <a:t>دلبستگی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rgbClr val="00FF00"/>
                </a:solidFill>
                <a:cs typeface="B Mitra" panose="00000400000000000000" pitchFamily="2" charset="-78"/>
              </a:rPr>
              <a:t>تعامل منظم</a:t>
            </a:r>
            <a:endParaRPr lang="fa-IR" sz="3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15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anose="00000700000000000000" pitchFamily="2" charset="-78"/>
              </a:rPr>
              <a:t>سرمایه اجتماعی </a:t>
            </a:r>
            <a:r>
              <a:rPr lang="fa-IR" sz="32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(سطح خرد) </a:t>
            </a:r>
            <a:endParaRPr lang="fa-IR" sz="32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094375" cy="823912"/>
          </a:xfrm>
        </p:spPr>
        <p:txBody>
          <a:bodyPr/>
          <a:lstStyle/>
          <a:p>
            <a:pPr algn="ctr" rtl="1"/>
            <a:r>
              <a:rPr lang="en-US" sz="8800" i="1" dirty="0">
                <a:solidFill>
                  <a:srgbClr val="00FF0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B</a:t>
            </a:r>
            <a:r>
              <a:rPr lang="en-US" sz="4800" i="1" dirty="0">
                <a:solidFill>
                  <a:srgbClr val="00FF0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ridging</a:t>
            </a:r>
            <a:r>
              <a:rPr lang="en-US" sz="4000" i="1" dirty="0">
                <a:solidFill>
                  <a:srgbClr val="FFC000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Social </a:t>
            </a:r>
            <a:r>
              <a:rPr lang="en-US" sz="4000" i="1" dirty="0">
                <a:solidFill>
                  <a:schemeClr val="bg1"/>
                </a:solidFill>
                <a:latin typeface="Calibri Light" panose="020F0302020204030204"/>
                <a:ea typeface="+mj-ea"/>
                <a:cs typeface="B Titr" panose="00000700000000000000" pitchFamily="2" charset="-78"/>
              </a:rPr>
              <a:t>Capital</a:t>
            </a:r>
            <a:endParaRPr lang="fa-IR" sz="4000" i="1" dirty="0">
              <a:solidFill>
                <a:schemeClr val="bg1"/>
              </a:solidFill>
              <a:latin typeface="Calibri Light" panose="020F0302020204030204"/>
              <a:ea typeface="+mj-ea"/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6462533" cy="368458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جمعی: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 smtClean="0">
                <a:solidFill>
                  <a:srgbClr val="FFC000"/>
                </a:solidFill>
                <a:cs typeface="B Mitra" panose="00000400000000000000" pitchFamily="2" charset="-78"/>
              </a:rPr>
              <a:t>اعتماد</a:t>
            </a: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اجتماعی و نهادی/</a:t>
            </a:r>
            <a:r>
              <a:rPr lang="fa-IR" b="1" dirty="0" smtClean="0">
                <a:solidFill>
                  <a:srgbClr val="FFC000"/>
                </a:solidFill>
                <a:cs typeface="B Mitra" panose="00000400000000000000" pitchFamily="2" charset="-78"/>
              </a:rPr>
              <a:t>انسجام</a:t>
            </a: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اجتماعی/تسکین انزوای اجتماعی/هنجارهای متقابل/</a:t>
            </a:r>
            <a:r>
              <a:rPr lang="fa-IR" b="1" dirty="0" smtClean="0">
                <a:solidFill>
                  <a:srgbClr val="00FF00"/>
                </a:solidFill>
                <a:cs typeface="B Mitra" panose="00000400000000000000" pitchFamily="2" charset="-78"/>
              </a:rPr>
              <a:t>گفتمان</a:t>
            </a: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و </a:t>
            </a:r>
            <a:r>
              <a:rPr lang="fa-IR" b="1" dirty="0" smtClean="0">
                <a:solidFill>
                  <a:srgbClr val="00FF00"/>
                </a:solidFill>
                <a:cs typeface="B Mitra" panose="00000400000000000000" pitchFamily="2" charset="-78"/>
              </a:rPr>
              <a:t>فضیلت مدنی</a:t>
            </a:r>
          </a:p>
          <a:p>
            <a:pPr marL="0" indent="0" algn="r" rtl="1">
              <a:buNone/>
            </a:pPr>
            <a:endParaRPr lang="fa-IR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</a:t>
            </a: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فردی: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ارتباطات مفید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اطلاعات مفید</a:t>
            </a:r>
          </a:p>
          <a:p>
            <a:pPr algn="r" rtl="1"/>
            <a:endParaRPr lang="fa-IR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431110" y="2505075"/>
            <a:ext cx="3924277" cy="3684588"/>
          </a:xfrm>
        </p:spPr>
        <p:txBody>
          <a:bodyPr/>
          <a:lstStyle/>
          <a:p>
            <a:pPr lvl="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rgbClr val="FFFFFF"/>
                </a:solidFill>
                <a:cs typeface="B Mitra" panose="00000400000000000000" pitchFamily="2" charset="-78"/>
              </a:rPr>
              <a:t>رابطه‌ای</a:t>
            </a:r>
            <a:endParaRPr lang="fa-IR" sz="3200" b="1" dirty="0">
              <a:solidFill>
                <a:srgbClr val="FFFFFF"/>
              </a:solidFill>
              <a:cs typeface="B Mitra" panose="00000400000000000000" pitchFamily="2" charset="-78"/>
            </a:endParaRPr>
          </a:p>
          <a:p>
            <a:pPr lvl="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rgbClr val="FFC000"/>
                </a:solidFill>
                <a:cs typeface="B Mitra" panose="00000400000000000000" pitchFamily="2" charset="-78"/>
              </a:rPr>
              <a:t>بین‌گروهی</a:t>
            </a:r>
          </a:p>
          <a:p>
            <a:pPr lvl="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rgbClr val="FFFFFF"/>
                </a:solidFill>
                <a:cs typeface="B Mitra" panose="00000400000000000000" pitchFamily="2" charset="-78"/>
              </a:rPr>
              <a:t>تعامل بین افراد غریبه </a:t>
            </a:r>
            <a:endParaRPr lang="fa-IR" sz="3200" b="1" dirty="0" smtClean="0">
              <a:solidFill>
                <a:srgbClr val="FFFFFF"/>
              </a:solidFill>
              <a:cs typeface="B Mitra" panose="00000400000000000000" pitchFamily="2" charset="-78"/>
            </a:endParaRPr>
          </a:p>
          <a:p>
            <a:pPr lvl="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b="1" dirty="0" smtClean="0">
                <a:solidFill>
                  <a:srgbClr val="FFFFFF"/>
                </a:solidFill>
                <a:cs typeface="B Mitra" panose="00000400000000000000" pitchFamily="2" charset="-78"/>
              </a:rPr>
              <a:t>تعامل </a:t>
            </a:r>
            <a:r>
              <a:rPr lang="fa-IR" sz="2000" b="1" dirty="0">
                <a:solidFill>
                  <a:srgbClr val="FFFFFF"/>
                </a:solidFill>
                <a:cs typeface="B Mitra" panose="00000400000000000000" pitchFamily="2" charset="-78"/>
              </a:rPr>
              <a:t>بین کاربران/کاربران-کتابداران</a:t>
            </a:r>
          </a:p>
          <a:p>
            <a:pPr marL="457200" lvl="1" indent="0" algn="r" rtl="1">
              <a:buNone/>
            </a:pPr>
            <a:endParaRPr lang="fa-IR" sz="3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3051" y="352246"/>
            <a:ext cx="10515600" cy="1325563"/>
          </a:xfrm>
        </p:spPr>
        <p:txBody>
          <a:bodyPr/>
          <a:lstStyle/>
          <a:p>
            <a:pPr lvl="0" algn="ctr" rtl="1">
              <a:spcBef>
                <a:spcPts val="1000"/>
              </a:spcBef>
            </a:pPr>
            <a:r>
              <a:rPr lang="fa-IR" sz="3200" dirty="0" smtClean="0">
                <a:solidFill>
                  <a:schemeClr val="bg1"/>
                </a:solidFill>
                <a:cs typeface="B Titr" panose="00000700000000000000" pitchFamily="2" charset="-78"/>
              </a:rPr>
              <a:t>سرمایه اجتماعی سطح متوسط</a:t>
            </a:r>
            <a:br>
              <a:rPr lang="fa-IR" sz="32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sz="3600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(MESO LEVEL: </a:t>
            </a:r>
            <a:r>
              <a:rPr lang="en-US" sz="6600" b="1" i="1" dirty="0" smtClean="0">
                <a:solidFill>
                  <a:srgbClr val="FFC000"/>
                </a:solidFill>
                <a:latin typeface="B Titre"/>
                <a:ea typeface="+mn-ea"/>
                <a:cs typeface="+mn-cs"/>
              </a:rPr>
              <a:t>I</a:t>
            </a:r>
            <a:r>
              <a:rPr lang="en-US" sz="4000" b="1" i="1" dirty="0" smtClean="0">
                <a:solidFill>
                  <a:srgbClr val="FFC000"/>
                </a:solidFill>
                <a:latin typeface="B Titre"/>
                <a:ea typeface="+mn-ea"/>
                <a:cs typeface="+mn-cs"/>
              </a:rPr>
              <a:t>nstitutional</a:t>
            </a:r>
            <a:r>
              <a:rPr lang="en-US" sz="3600" b="1" i="1" dirty="0" smtClean="0">
                <a:solidFill>
                  <a:srgbClr val="FFFFFF"/>
                </a:solidFill>
                <a:latin typeface="B Titre"/>
                <a:ea typeface="+mn-ea"/>
                <a:cs typeface="+mn-cs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B Titre"/>
                <a:ea typeface="+mn-ea"/>
                <a:cs typeface="+mn-cs"/>
              </a:rPr>
              <a:t>Social Capital</a:t>
            </a:r>
            <a:r>
              <a:rPr lang="en-US" sz="3600" b="1" i="1" dirty="0" smtClean="0">
                <a:solidFill>
                  <a:schemeClr val="bg1"/>
                </a:solidFill>
                <a:cs typeface="B Titr" panose="00000700000000000000" pitchFamily="2" charset="-78"/>
              </a:rPr>
              <a:t>)</a:t>
            </a:r>
            <a:endParaRPr lang="fa-IR" sz="3600" b="1" i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مزایای جمعی: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rgbClr val="00FF00"/>
                </a:solidFill>
                <a:cs typeface="B Mitra" panose="00000400000000000000" pitchFamily="2" charset="-78"/>
              </a:rPr>
              <a:t>اعتماد</a:t>
            </a: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 اجتماعی، اعتماد نهادی، تناسب اقتصادی، خدمات عمومی بهبود یافته، هویت و خوشنامی(شهرت) اجتماعی، </a:t>
            </a:r>
            <a:r>
              <a:rPr lang="fa-IR" b="1" dirty="0">
                <a:solidFill>
                  <a:srgbClr val="00FF00"/>
                </a:solidFill>
                <a:cs typeface="B Mitra" panose="00000400000000000000" pitchFamily="2" charset="-78"/>
              </a:rPr>
              <a:t>مشارکت اجتماعی</a:t>
            </a: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، اقدام جمعی </a:t>
            </a: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هماهنگ</a:t>
            </a:r>
          </a:p>
          <a:p>
            <a:pPr marL="0" indent="0" algn="r" rtl="1">
              <a:buNone/>
            </a:pP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مزایای فردی: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ارتباطات مفید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اطلاعات مفید</a:t>
            </a:r>
          </a:p>
          <a:p>
            <a:pPr algn="r" rtl="1">
              <a:buFont typeface="Wingdings" panose="05000000000000000000" pitchFamily="2" charset="2"/>
              <a:buChar char="§"/>
            </a:pP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endParaRPr lang="fa-IR" b="1" dirty="0" smtClean="0">
              <a:solidFill>
                <a:schemeClr val="bg1"/>
              </a:solidFill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همکاری </a:t>
            </a: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بین کتابخانه و </a:t>
            </a:r>
            <a:r>
              <a:rPr lang="fa-IR" b="1" dirty="0" smtClean="0">
                <a:solidFill>
                  <a:srgbClr val="00FF00"/>
                </a:solidFill>
                <a:cs typeface="B Mitra" panose="00000400000000000000" pitchFamily="2" charset="-78"/>
              </a:rPr>
              <a:t>مؤسسات </a:t>
            </a:r>
            <a:r>
              <a:rPr lang="fa-IR" b="1" dirty="0">
                <a:solidFill>
                  <a:srgbClr val="00FF00"/>
                </a:solidFill>
                <a:cs typeface="B Mitra" panose="00000400000000000000" pitchFamily="2" charset="-78"/>
              </a:rPr>
              <a:t>عمومی</a:t>
            </a: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 دیگر در منطقه </a:t>
            </a:r>
            <a:r>
              <a:rPr lang="fa-IR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محلی</a:t>
            </a:r>
          </a:p>
          <a:p>
            <a:pPr marL="0" indent="0" algn="r" rtl="1">
              <a:buNone/>
            </a:pPr>
            <a:endParaRPr lang="fa-IR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b="1" dirty="0">
                <a:solidFill>
                  <a:schemeClr val="bg1"/>
                </a:solidFill>
                <a:cs typeface="B Mitra" panose="00000400000000000000" pitchFamily="2" charset="-78"/>
              </a:rPr>
              <a:t>همکاری بین کتابخانه و </a:t>
            </a:r>
            <a:r>
              <a:rPr lang="fa-IR" b="1" dirty="0">
                <a:solidFill>
                  <a:srgbClr val="00FF00"/>
                </a:solidFill>
                <a:cs typeface="B Mitra" panose="00000400000000000000" pitchFamily="2" charset="-78"/>
              </a:rPr>
              <a:t>گروههای داوطلب محلی</a:t>
            </a:r>
          </a:p>
          <a:p>
            <a:pPr algn="r" rtl="1"/>
            <a:endParaRPr lang="fa-I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32514"/>
            <a:ext cx="10515600" cy="506332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13900"/>
            <a:ext cx="10515600" cy="614148"/>
          </a:xfrm>
        </p:spPr>
        <p:txBody>
          <a:bodyPr/>
          <a:lstStyle/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Titr" panose="00000700000000000000" pitchFamily="2" charset="-78"/>
              </a:rPr>
              <a:t>کتابخانه‌های عمومی و ایجاد اشکال</a:t>
            </a:r>
            <a:r>
              <a:rPr lang="fa-IR" sz="2800" dirty="0" smtClean="0">
                <a:solidFill>
                  <a:srgbClr val="FFC000"/>
                </a:solidFill>
                <a:cs typeface="B Titr" panose="00000700000000000000" pitchFamily="2" charset="-78"/>
              </a:rPr>
              <a:t> سرمایه نامشهود</a:t>
            </a:r>
            <a:endParaRPr lang="fa-IR" sz="28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928048"/>
            <a:ext cx="11000095" cy="53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  <a:t>سرمایه انسانی </a:t>
            </a:r>
            <a:r>
              <a:rPr lang="fa-IR" dirty="0">
                <a:solidFill>
                  <a:srgbClr val="FFC000"/>
                </a:solidFill>
                <a:cs typeface="B Titr" panose="00000700000000000000" pitchFamily="2" charset="-78"/>
              </a:rPr>
              <a:t>(خواندن)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جمعی</a:t>
            </a:r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chemeClr val="bg1"/>
                </a:solidFill>
                <a:cs typeface="B Mitra" panose="00000400000000000000" pitchFamily="2" charset="-78"/>
              </a:rPr>
              <a:t>مشارکت در رویدادهای اجتماعی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درآمد </a:t>
            </a:r>
            <a:r>
              <a:rPr lang="fa-IR" sz="3200" b="1" dirty="0">
                <a:solidFill>
                  <a:schemeClr val="bg1"/>
                </a:solidFill>
                <a:cs typeface="B Mitra" panose="00000400000000000000" pitchFamily="2" charset="-78"/>
              </a:rPr>
              <a:t>بالاتر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rgbClr val="FFC000"/>
                </a:solidFill>
                <a:cs typeface="B Mitra" panose="00000400000000000000" pitchFamily="2" charset="-78"/>
              </a:rPr>
              <a:t>مالیات بیشتر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chemeClr val="bg1"/>
                </a:solidFill>
                <a:cs typeface="B Mitra" panose="00000400000000000000" pitchFamily="2" charset="-78"/>
              </a:rPr>
              <a:t>تشکیل خانواده و مدیریت مالی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فردی</a:t>
            </a:r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§"/>
            </a:pPr>
            <a:endParaRPr lang="fa-IR" sz="3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کسب دانش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افزایش مهارت‌های آموزشی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شانس بیشتر برای یافتن </a:t>
            </a:r>
            <a:r>
              <a:rPr lang="fa-IR" sz="3200" b="1" dirty="0" smtClean="0">
                <a:solidFill>
                  <a:srgbClr val="FFC000"/>
                </a:solidFill>
                <a:cs typeface="B Mitra" panose="00000400000000000000" pitchFamily="2" charset="-78"/>
              </a:rPr>
              <a:t>شغل</a:t>
            </a:r>
          </a:p>
        </p:txBody>
      </p:sp>
    </p:spTree>
    <p:extLst>
      <p:ext uri="{BB962C8B-B14F-4D97-AF65-F5344CB8AC3E}">
        <p14:creationId xmlns:p14="http://schemas.microsoft.com/office/powerpoint/2010/main" val="1341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fa-IR" altLang="en-US" sz="6000" dirty="0" smtClean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IranNastaliq" panose="02000503000000020003" pitchFamily="2" charset="0"/>
                <a:ea typeface="Arial" panose="020B0604020202020204" pitchFamily="34" charset="0"/>
                <a:cs typeface="IranNastaliq" panose="02000503000000020003" pitchFamily="2" charset="0"/>
                <a:sym typeface="Arial" panose="020B0604020202020204" pitchFamily="34" charset="0"/>
              </a:rPr>
              <a:t> 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en-US" altLang="en-US" sz="54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0889" y="958755"/>
            <a:ext cx="11150221" cy="4940489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کاهش کتابخانه های شعبه برای ایجاد سرمایه اجتماعی به چه معنی است؟ </a:t>
            </a:r>
            <a:endParaRPr lang="fa-I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چگونه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این مؤسسات عمومی و گسترده به عنوان زمینه پرورش سرمایه های اجتماعی عمل می کنند؟ </a:t>
            </a:r>
            <a:endParaRPr lang="fa-I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کدام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نوع خاص سرمایه اجتماعی به تولید آنها کمک می کند؟</a:t>
            </a:r>
            <a:endParaRPr lang="fa-I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751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</a:t>
            </a:r>
            <a:endParaRPr lang="en-US" altLang="en-US" sz="48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9558" y="1132764"/>
            <a:ext cx="11150221" cy="5418161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9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ctr"/>
            <a:r>
              <a:rPr lang="fa-I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کتابخانه‌های </a:t>
            </a:r>
            <a:r>
              <a:rPr lang="fa-I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عمومی، </a:t>
            </a:r>
            <a:r>
              <a:rPr lang="fa-I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زمینه ساز </a:t>
            </a:r>
            <a:r>
              <a:rPr lang="fa-I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رشد </a:t>
            </a:r>
            <a:r>
              <a:rPr lang="fa-I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سرمایه </a:t>
            </a:r>
            <a:r>
              <a:rPr lang="fa-I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اجتماعی</a:t>
            </a:r>
          </a:p>
          <a:p>
            <a:pPr lvl="0" algn="ctr"/>
            <a:r>
              <a:rPr lang="fa-I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چرا؟</a:t>
            </a:r>
            <a:endParaRPr lang="fa-IR" sz="96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ctr"/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71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53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    </a:t>
            </a:r>
          </a:p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53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</a:t>
            </a:r>
            <a:r>
              <a:rPr lang="fa-IR" altLang="en-US" sz="53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55" y="885632"/>
            <a:ext cx="9322157" cy="5299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976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  <a:t>سرمایه اجتماعی </a:t>
            </a:r>
            <a:r>
              <a:rPr lang="fa-IR" dirty="0" smtClean="0">
                <a:solidFill>
                  <a:srgbClr val="FFC000"/>
                </a:solidFill>
                <a:cs typeface="B Titr" panose="00000700000000000000" pitchFamily="2" charset="-78"/>
              </a:rPr>
              <a:t>(کتابخانه)</a:t>
            </a:r>
            <a:br>
              <a:rPr lang="fa-IR" dirty="0" smtClean="0">
                <a:solidFill>
                  <a:srgbClr val="FFC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chemeClr val="bg1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00FF00"/>
                </a:solidFill>
                <a:cs typeface="B Titr" panose="00000700000000000000" pitchFamily="2" charset="-78"/>
              </a:rPr>
              <a:t>نظریه بوردیو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2320119"/>
            <a:ext cx="4824033" cy="696035"/>
          </a:xfrm>
        </p:spPr>
        <p:txBody>
          <a:bodyPr/>
          <a:lstStyle/>
          <a:p>
            <a:pPr algn="ctr" rtl="1"/>
            <a:endParaRPr lang="fa-IR" sz="36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جمعی</a:t>
            </a:r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r" rtl="1">
              <a:buFont typeface="Wingdings" panose="05000000000000000000" pitchFamily="2" charset="2"/>
              <a:buChar char="§"/>
            </a:pPr>
            <a:endParaRPr lang="fa-IR" sz="3200" b="1" dirty="0" smtClean="0">
              <a:solidFill>
                <a:srgbClr val="FFFFFF"/>
              </a:solidFill>
              <a:cs typeface="B Mitra" panose="0000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§"/>
            </a:pPr>
            <a:endParaRPr lang="fa-IR" sz="3200" b="1" dirty="0" smtClean="0">
              <a:solidFill>
                <a:srgbClr val="FFFFFF"/>
              </a:solidFill>
              <a:cs typeface="B Mitra" panose="0000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rgbClr val="FFFFFF"/>
                </a:solidFill>
                <a:cs typeface="B Mitra" panose="00000400000000000000" pitchFamily="2" charset="-78"/>
              </a:rPr>
              <a:t>ارتباطات </a:t>
            </a:r>
            <a:r>
              <a:rPr lang="fa-IR" sz="3200" b="1" dirty="0">
                <a:solidFill>
                  <a:srgbClr val="FFFFFF"/>
                </a:solidFill>
                <a:cs typeface="B Mitra" panose="00000400000000000000" pitchFamily="2" charset="-78"/>
              </a:rPr>
              <a:t>مدنی بیشتر</a:t>
            </a:r>
          </a:p>
          <a:p>
            <a:pPr lvl="0" algn="r" rtl="1">
              <a:buFont typeface="Wingdings" panose="05000000000000000000" pitchFamily="2" charset="2"/>
              <a:buChar char="§"/>
            </a:pPr>
            <a:r>
              <a:rPr lang="fa-IR" sz="3200" b="1" dirty="0">
                <a:solidFill>
                  <a:srgbClr val="FFFFFF"/>
                </a:solidFill>
                <a:cs typeface="B Mitra" panose="00000400000000000000" pitchFamily="2" charset="-78"/>
              </a:rPr>
              <a:t>مشارکت اجتماعی </a:t>
            </a:r>
            <a:r>
              <a:rPr lang="fa-IR" sz="3200" b="1" dirty="0" smtClean="0">
                <a:solidFill>
                  <a:srgbClr val="FFFFFF"/>
                </a:solidFill>
                <a:cs typeface="B Mitra" panose="00000400000000000000" pitchFamily="2" charset="-78"/>
              </a:rPr>
              <a:t>شهروندان در گروههای سنی، سیاسی، اخلاقی، اجتماعی: </a:t>
            </a:r>
            <a:r>
              <a:rPr lang="fa-IR" sz="3200" b="1" dirty="0">
                <a:solidFill>
                  <a:srgbClr val="FFFFFF"/>
                </a:solidFill>
                <a:cs typeface="B Mitra" panose="00000400000000000000" pitchFamily="2" charset="-78"/>
              </a:rPr>
              <a:t>اعتماد سازمانی</a:t>
            </a:r>
          </a:p>
          <a:p>
            <a:pPr marL="0" indent="0" algn="r">
              <a:buNone/>
            </a:pPr>
            <a:endParaRPr lang="fa-I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315727" y="2320118"/>
            <a:ext cx="4896134" cy="696035"/>
          </a:xfrm>
        </p:spPr>
        <p:txBody>
          <a:bodyPr/>
          <a:lstStyle/>
          <a:p>
            <a:pPr algn="ctr" rtl="1"/>
            <a:endParaRPr lang="fa-IR" sz="3600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Mitra" panose="00000400000000000000" pitchFamily="2" charset="-78"/>
              </a:rPr>
              <a:t>مزایای فردی</a:t>
            </a:r>
            <a:endParaRPr lang="fa-IR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§"/>
            </a:pPr>
            <a:endParaRPr lang="fa-IR" sz="3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endParaRPr lang="fa-IR" sz="3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ملاقات با افراد: فرصت شغلی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کسب اطلاعات در مورد مسائل مختلف: اعتماد اجتماعی </a:t>
            </a:r>
          </a:p>
        </p:txBody>
      </p:sp>
    </p:spTree>
    <p:extLst>
      <p:ext uri="{BB962C8B-B14F-4D97-AF65-F5344CB8AC3E}">
        <p14:creationId xmlns:p14="http://schemas.microsoft.com/office/powerpoint/2010/main" val="8503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تحلیل</a:t>
            </a:r>
            <a:endParaRPr lang="en-US" altLang="en-US" sz="48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9558" y="1132764"/>
            <a:ext cx="9785445" cy="5418161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كتابخانه‌هاي </a:t>
            </a:r>
            <a:r>
              <a:rPr lang="fa-IR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عمومي در مناطق روستايي به عنوان اساس سرمايه انساني و اجتماعي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076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</a:t>
            </a:r>
            <a:endParaRPr lang="en-US" altLang="en-US" sz="48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237" y="121214"/>
            <a:ext cx="7484012" cy="658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</a:t>
            </a:r>
            <a:endParaRPr lang="en-US" sz="4000" b="1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کتابخانه عمومی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ایجاد </a:t>
            </a:r>
            <a:r>
              <a:rPr lang="fa-IR" altLang="en-US" sz="40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سرمایه انسانی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و </a:t>
            </a:r>
            <a:r>
              <a:rPr lang="fa-IR" altLang="en-US" b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سه </a:t>
            </a:r>
            <a:r>
              <a:rPr lang="fa-IR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نوع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000" b="1" dirty="0">
                <a:solidFill>
                  <a:srgbClr val="FFC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سرمایه اجتماعی</a:t>
            </a:r>
            <a:endParaRPr lang="en-US" altLang="en-US" sz="4000" b="1" dirty="0">
              <a:solidFill>
                <a:srgbClr val="FFC000"/>
              </a:solidFill>
              <a:latin typeface="Times New Roman" panose="02020603050405020304" pitchFamily="18" charset="0"/>
              <a:ea typeface="Arial" panose="020B0604020202020204" pitchFamily="34" charset="0"/>
              <a:cs typeface="B Mitra" panose="00000400000000000000" pitchFamily="2" charset="-78"/>
              <a:sym typeface="Arial" panose="020B0604020202020204" pitchFamily="34" charset="0"/>
            </a:endParaRP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dirty="0" smtClean="0">
                <a:solidFill>
                  <a:srgbClr val="FFFFFF"/>
                </a:solidFill>
                <a:latin typeface="IranNastaliq" panose="02000503000000020003" pitchFamily="2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و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b="1" dirty="0" smtClean="0">
                <a:solidFill>
                  <a:srgbClr val="FFFFFF"/>
                </a:solidFill>
                <a:latin typeface="IranNastaliq" panose="02000503000000020003" pitchFamily="2" charset="0"/>
                <a:ea typeface="Arial" panose="020B0604020202020204" pitchFamily="34" charset="0"/>
                <a:cs typeface="B Mitra" panose="00000400000000000000" pitchFamily="2" charset="-78"/>
                <a:sym typeface="Arial" panose="020B0604020202020204" pitchFamily="34" charset="0"/>
              </a:rPr>
              <a:t>مزایای ناشی از آن</a:t>
            </a:r>
            <a:endParaRPr lang="en-US" altLang="en-US" b="1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B Mitra" panose="00000400000000000000" pitchFamily="2" charset="-78"/>
              <a:sym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98" y="400050"/>
            <a:ext cx="7781925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ممنون از حسن توجه شما</a:t>
            </a:r>
            <a:endParaRPr lang="en-US" altLang="en-US" sz="48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45" y="1977519"/>
            <a:ext cx="7242464" cy="4073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79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  <a:latin typeface="B Titre"/>
                <a:cs typeface="+mj-cs"/>
              </a:rPr>
              <a:t>          </a:t>
            </a: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  <a:latin typeface="B Titre"/>
                <a:cs typeface="+mj-cs"/>
              </a:rPr>
              <a:t>  </a:t>
            </a:r>
            <a:r>
              <a:rPr lang="en-US" sz="9600" b="1" dirty="0">
                <a:solidFill>
                  <a:srgbClr val="FFC000"/>
                </a:solidFill>
                <a:latin typeface="B Titre"/>
                <a:cs typeface="+mj-cs"/>
              </a:rPr>
              <a:t>P</a:t>
            </a:r>
            <a:r>
              <a:rPr lang="en-US" sz="5400" b="1" dirty="0">
                <a:solidFill>
                  <a:srgbClr val="FFC000"/>
                </a:solidFill>
                <a:latin typeface="B Titre"/>
                <a:cs typeface="+mj-cs"/>
              </a:rPr>
              <a:t>ublic Libraries </a:t>
            </a:r>
            <a:r>
              <a:rPr lang="en-US" b="1" dirty="0">
                <a:solidFill>
                  <a:schemeClr val="bg1"/>
                </a:solidFill>
                <a:latin typeface="B Titre"/>
                <a:cs typeface="+mj-cs"/>
              </a:rPr>
              <a:t>as Breeding </a:t>
            </a:r>
            <a:r>
              <a:rPr lang="en-US" b="1" dirty="0" smtClean="0">
                <a:solidFill>
                  <a:schemeClr val="bg1"/>
                </a:solidFill>
                <a:latin typeface="B Titre"/>
                <a:cs typeface="+mj-cs"/>
              </a:rPr>
              <a:t>Grounds</a:t>
            </a:r>
          </a:p>
          <a:p>
            <a:pPr marL="0" indent="0" algn="ctr" rtl="1">
              <a:buNone/>
            </a:pPr>
            <a:r>
              <a:rPr lang="en-US" b="1" dirty="0" smtClean="0">
                <a:solidFill>
                  <a:schemeClr val="bg1"/>
                </a:solidFill>
                <a:latin typeface="B Titre"/>
                <a:cs typeface="+mj-cs"/>
              </a:rPr>
              <a:t>for</a:t>
            </a:r>
          </a:p>
          <a:p>
            <a:pPr marL="0" indent="0" algn="ctr" rtl="1">
              <a:buNone/>
            </a:pPr>
            <a:r>
              <a:rPr lang="en-US" b="1" dirty="0" smtClean="0">
                <a:solidFill>
                  <a:schemeClr val="bg1"/>
                </a:solidFill>
                <a:latin typeface="B Titre"/>
                <a:cs typeface="+mj-cs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B Titre"/>
                <a:cs typeface="+mj-cs"/>
              </a:rPr>
              <a:t>Bonding, Bridging and Institutional</a:t>
            </a:r>
          </a:p>
          <a:p>
            <a:pPr marL="0" indent="0" algn="ctr" rtl="1">
              <a:buNone/>
            </a:pPr>
            <a:r>
              <a:rPr lang="en-US" sz="4800" b="1" dirty="0" smtClean="0">
                <a:solidFill>
                  <a:srgbClr val="00FF00"/>
                </a:solidFill>
                <a:latin typeface="B Titre"/>
                <a:cs typeface="+mj-cs"/>
              </a:rPr>
              <a:t>Social Capital</a:t>
            </a:r>
            <a:endParaRPr lang="fa-IR" sz="4800" b="1" dirty="0" smtClean="0">
              <a:solidFill>
                <a:srgbClr val="00FF00"/>
              </a:solidFill>
              <a:latin typeface="B Titre"/>
              <a:cs typeface="+mj-cs"/>
            </a:endParaRPr>
          </a:p>
          <a:p>
            <a:pPr marL="0" indent="0" algn="ctr" rtl="1">
              <a:buNone/>
            </a:pPr>
            <a:endParaRPr lang="en-US" sz="4800" b="1" dirty="0" smtClean="0">
              <a:solidFill>
                <a:schemeClr val="bg1"/>
              </a:solidFill>
              <a:latin typeface="B Titre"/>
              <a:cs typeface="+mj-cs"/>
            </a:endParaRPr>
          </a:p>
          <a:p>
            <a:pPr marL="0" indent="0" algn="ctr" rtl="1">
              <a:buNone/>
            </a:pPr>
            <a:r>
              <a:rPr lang="en-US" b="1" dirty="0" smtClean="0">
                <a:solidFill>
                  <a:schemeClr val="bg1"/>
                </a:solidFill>
                <a:latin typeface="B Titre"/>
                <a:cs typeface="+mj-cs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B Titre"/>
                <a:cs typeface="+mj-cs"/>
              </a:rPr>
              <a:t>The Case of Branch</a:t>
            </a:r>
          </a:p>
          <a:p>
            <a:pPr marL="0" indent="0" algn="ctr" rtl="1">
              <a:buNone/>
            </a:pPr>
            <a:r>
              <a:rPr lang="en-US" b="1" dirty="0">
                <a:solidFill>
                  <a:schemeClr val="bg1"/>
                </a:solidFill>
                <a:latin typeface="B Titre"/>
                <a:cs typeface="+mj-cs"/>
              </a:rPr>
              <a:t>Libraries in Rural </a:t>
            </a:r>
            <a:r>
              <a:rPr lang="en-US" b="1" dirty="0" smtClean="0">
                <a:solidFill>
                  <a:schemeClr val="bg1"/>
                </a:solidFill>
                <a:latin typeface="B Titre"/>
                <a:cs typeface="+mj-cs"/>
              </a:rPr>
              <a:t>Denmark</a:t>
            </a:r>
            <a:endParaRPr lang="fa-IR" b="1" dirty="0" smtClean="0">
              <a:solidFill>
                <a:schemeClr val="bg1"/>
              </a:solidFill>
              <a:latin typeface="B Titre"/>
              <a:cs typeface="+mj-cs"/>
            </a:endParaRPr>
          </a:p>
          <a:p>
            <a:pPr marL="0" indent="0" algn="ctr" rtl="1">
              <a:buNone/>
            </a:pPr>
            <a:endParaRPr lang="en-US" b="1" dirty="0">
              <a:solidFill>
                <a:schemeClr val="bg1"/>
              </a:solidFill>
              <a:latin typeface="B Titre"/>
              <a:cs typeface="+mj-cs"/>
            </a:endParaRPr>
          </a:p>
          <a:p>
            <a:pPr marL="0" indent="0" algn="ctr" rtl="1">
              <a:buNone/>
            </a:pPr>
            <a:r>
              <a:rPr lang="en-US" sz="1800" b="1" i="1" dirty="0">
                <a:solidFill>
                  <a:schemeClr val="bg1"/>
                </a:solidFill>
                <a:latin typeface="Agency FB" panose="020B0503020202020204" pitchFamily="34" charset="0"/>
                <a:cs typeface="+mj-cs"/>
              </a:rPr>
              <a:t>Gunnar Lind </a:t>
            </a:r>
            <a:r>
              <a:rPr lang="en-US" sz="1800" b="1" i="1" dirty="0" err="1">
                <a:solidFill>
                  <a:schemeClr val="bg1"/>
                </a:solidFill>
                <a:latin typeface="Agency FB" panose="020B0503020202020204" pitchFamily="34" charset="0"/>
                <a:cs typeface="+mj-cs"/>
              </a:rPr>
              <a:t>Haase</a:t>
            </a:r>
            <a:r>
              <a:rPr lang="en-US" sz="1800" b="1" i="1" dirty="0">
                <a:solidFill>
                  <a:schemeClr val="bg1"/>
                </a:solidFill>
                <a:latin typeface="Agency FB" panose="020B0503020202020204" pitchFamily="34" charset="0"/>
                <a:cs typeface="+mj-cs"/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  <a:latin typeface="Agency FB" panose="020B0503020202020204" pitchFamily="34" charset="0"/>
                <a:cs typeface="+mj-cs"/>
              </a:rPr>
              <a:t>Svendsen</a:t>
            </a:r>
            <a:endParaRPr lang="en-US" sz="1800" b="1" i="1" dirty="0">
              <a:solidFill>
                <a:schemeClr val="bg1"/>
              </a:solidFill>
              <a:latin typeface="Agency FB" panose="020B0503020202020204" pitchFamily="34" charset="0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8490"/>
            <a:ext cx="4019265" cy="26795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4" name="Oval 3"/>
          <p:cNvSpPr/>
          <p:nvPr/>
        </p:nvSpPr>
        <p:spPr>
          <a:xfrm>
            <a:off x="9144000" y="4671385"/>
            <a:ext cx="2649682" cy="169371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latin typeface="Bmitra"/>
                <a:cs typeface="B Mitra" panose="00000400000000000000" pitchFamily="2" charset="-78"/>
              </a:rPr>
              <a:t>ارائه دهنده</a:t>
            </a:r>
          </a:p>
          <a:p>
            <a:pPr algn="ctr"/>
            <a:r>
              <a:rPr lang="fa-IR" sz="2000" b="1" dirty="0" smtClean="0">
                <a:solidFill>
                  <a:srgbClr val="990033"/>
                </a:solidFill>
                <a:latin typeface="Bmitra"/>
                <a:cs typeface="B Mitra" panose="00000400000000000000" pitchFamily="2" charset="-78"/>
              </a:rPr>
              <a:t>زهرا معظمي</a:t>
            </a:r>
            <a:endParaRPr lang="en-US" sz="2000" b="1" dirty="0" smtClean="0">
              <a:solidFill>
                <a:srgbClr val="990033"/>
              </a:solidFill>
              <a:latin typeface="Bmitra"/>
              <a:cs typeface="B Mitra" panose="00000400000000000000" pitchFamily="2" charset="-78"/>
            </a:endParaRPr>
          </a:p>
          <a:p>
            <a:pPr algn="ctr"/>
            <a:endParaRPr lang="fa-IR" sz="1200" b="1" dirty="0" smtClean="0">
              <a:solidFill>
                <a:schemeClr val="tx1"/>
              </a:solidFill>
              <a:latin typeface="Bmitra"/>
              <a:cs typeface="B Mitra" panose="00000400000000000000" pitchFamily="2" charset="-78"/>
            </a:endParaRPr>
          </a:p>
          <a:p>
            <a:pPr algn="ctr"/>
            <a:r>
              <a:rPr lang="fa-IR" sz="1200" b="1" dirty="0" smtClean="0">
                <a:solidFill>
                  <a:schemeClr val="tx1"/>
                </a:solidFill>
                <a:latin typeface="Bmitra"/>
                <a:cs typeface="B Mitra" panose="00000400000000000000" pitchFamily="2" charset="-78"/>
              </a:rPr>
              <a:t>دانشجوي </a:t>
            </a:r>
            <a:r>
              <a:rPr lang="fa-IR" sz="1200" b="1" dirty="0">
                <a:solidFill>
                  <a:schemeClr val="tx1"/>
                </a:solidFill>
                <a:latin typeface="Bmitra"/>
                <a:cs typeface="B Mitra" panose="00000400000000000000" pitchFamily="2" charset="-78"/>
              </a:rPr>
              <a:t>دكتري </a:t>
            </a:r>
            <a:endParaRPr lang="fa-IR" sz="1200" b="1" dirty="0" smtClean="0">
              <a:solidFill>
                <a:schemeClr val="tx1"/>
              </a:solidFill>
              <a:latin typeface="Bmitra"/>
              <a:cs typeface="B Mitra" panose="00000400000000000000" pitchFamily="2" charset="-78"/>
            </a:endParaRPr>
          </a:p>
          <a:p>
            <a:pPr algn="ctr"/>
            <a:r>
              <a:rPr lang="fa-IR" sz="1200" b="1" dirty="0" smtClean="0">
                <a:solidFill>
                  <a:schemeClr val="tx1"/>
                </a:solidFill>
                <a:latin typeface="Bmitra"/>
                <a:cs typeface="B Mitra" panose="00000400000000000000" pitchFamily="2" charset="-78"/>
              </a:rPr>
              <a:t>علم </a:t>
            </a:r>
            <a:r>
              <a:rPr lang="fa-IR" sz="1200" b="1" dirty="0">
                <a:solidFill>
                  <a:schemeClr val="tx1"/>
                </a:solidFill>
                <a:latin typeface="Bmitra"/>
                <a:cs typeface="B Mitra" panose="00000400000000000000" pitchFamily="2" charset="-78"/>
              </a:rPr>
              <a:t>اطلاعات و دانش‌شناسي</a:t>
            </a:r>
            <a:endParaRPr lang="en-US" sz="1200" b="1" dirty="0">
              <a:solidFill>
                <a:schemeClr val="tx1"/>
              </a:solidFill>
              <a:latin typeface="Bmitr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7408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4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4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چکیده</a:t>
            </a:r>
            <a:endParaRPr lang="fa-IR" sz="4400" b="1" dirty="0">
              <a:solidFill>
                <a:srgbClr val="FFFFFF"/>
              </a:solidFill>
              <a:latin typeface="Arial" panose="020B0604020202020204" pitchFamily="34" charset="0"/>
              <a:ea typeface="Times New Roman" panose="02020603050405020304" pitchFamily="18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  گزارش </a:t>
            </a:r>
            <a:r>
              <a:rPr lang="fa-IR" sz="3200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ایجاد سرمایه اجتماعی در كتابخانه‌های عمومی شعب </a:t>
            </a:r>
            <a:r>
              <a:rPr lang="fa-IR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شهرداری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   </a:t>
            </a:r>
            <a:r>
              <a:rPr lang="fa-IR" sz="3200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در 62 بخش روستایی در دانمارك </a:t>
            </a:r>
            <a:endParaRPr lang="fa-IR" sz="3200" b="1" dirty="0" smtClean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fa-IR" sz="3200" b="1" dirty="0" smtClean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lvl="1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 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همکاری </a:t>
            </a: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گسترده بین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کتابخانه‌های روستایی و </a:t>
            </a: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دیگر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مؤسسات عمومی </a:t>
            </a: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در منطقه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محلی</a:t>
            </a:r>
          </a:p>
          <a:p>
            <a:pPr lvl="1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 همکاری با داوطلبانی </a:t>
            </a: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از جامعه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مدنی</a:t>
            </a:r>
          </a:p>
          <a:p>
            <a:pPr lvl="1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انواع سرمایه اجتماعی</a:t>
            </a:r>
          </a:p>
          <a:p>
            <a:pPr lvl="1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Font typeface="Wingdings" panose="05000000000000000000" pitchFamily="2" charset="2"/>
              <a:buChar char="q"/>
            </a:pPr>
            <a:r>
              <a:rPr lang="fa-IR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   نگاه سیاستمداران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1262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1828800" lvl="4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43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مقدمه</a:t>
            </a:r>
            <a:endParaRPr lang="fa-IR" altLang="en-US" sz="34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131400" indent="0" algn="just" rtl="1">
              <a:lnSpc>
                <a:spcPct val="150000"/>
              </a:lnSpc>
              <a:spcAft>
                <a:spcPts val="2500"/>
              </a:spcAft>
              <a:buNone/>
            </a:pPr>
            <a:endParaRPr lang="fa-IR" altLang="en-US" sz="53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</a:t>
            </a:r>
            <a:endParaRPr lang="en-US" altLang="en-US" sz="60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8740" y="1146413"/>
            <a:ext cx="11122926" cy="5363570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817200" indent="-4572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q"/>
            </a:pPr>
            <a:r>
              <a:rPr lang="fa-IR" sz="3200" b="1" dirty="0"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نقش </a:t>
            </a:r>
            <a:r>
              <a:rPr lang="fa-IR" sz="3600" b="1" dirty="0">
                <a:solidFill>
                  <a:srgbClr val="00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مدنی</a:t>
            </a:r>
            <a:r>
              <a:rPr lang="fa-IR" sz="3200" b="1" dirty="0"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 کتابخانه </a:t>
            </a:r>
            <a:r>
              <a:rPr lang="fa-I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عمومی</a:t>
            </a:r>
          </a:p>
          <a:p>
            <a:pPr marL="817200" indent="-4572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§"/>
            </a:pPr>
            <a:r>
              <a:rPr lang="fa-IR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3200" b="1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رابطه بین </a:t>
            </a:r>
            <a:r>
              <a:rPr lang="fa-I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کتابخانه‌های </a:t>
            </a:r>
            <a:r>
              <a:rPr lang="fa-IR" sz="3200" b="1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عمومی و </a:t>
            </a:r>
            <a:r>
              <a:rPr lang="fa-IR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سرمایه اجتماعی </a:t>
            </a:r>
            <a:endParaRPr lang="fa-IR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marL="817200" indent="-4572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§"/>
            </a:pPr>
            <a:r>
              <a:rPr lang="fa-I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نظریه پوتنام</a:t>
            </a:r>
          </a:p>
        </p:txBody>
      </p:sp>
    </p:spTree>
    <p:extLst>
      <p:ext uri="{BB962C8B-B14F-4D97-AF65-F5344CB8AC3E}">
        <p14:creationId xmlns:p14="http://schemas.microsoft.com/office/powerpoint/2010/main" val="32091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131400" indent="0" algn="just" rtl="1">
              <a:lnSpc>
                <a:spcPct val="150000"/>
              </a:lnSpc>
              <a:spcAft>
                <a:spcPts val="2500"/>
              </a:spcAft>
              <a:buNone/>
            </a:pPr>
            <a:endParaRPr lang="fa-IR" altLang="en-US" b="1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588600" indent="-457200" algn="just" rtl="1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q"/>
            </a:pPr>
            <a:r>
              <a:rPr lang="fa-IR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کتابخانه عمومی به عنوان </a:t>
            </a:r>
            <a:r>
              <a:rPr lang="fa-IR" altLang="en-US" b="1" dirty="0" smtClean="0">
                <a:solidFill>
                  <a:srgbClr val="00FF00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مکان‌های باز ملاقات</a:t>
            </a:r>
            <a:endParaRPr lang="fa-IR" altLang="en-US" b="1" dirty="0">
              <a:solidFill>
                <a:srgbClr val="00FF00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360000" algn="just" rtl="1">
              <a:lnSpc>
                <a:spcPct val="150000"/>
              </a:lnSpc>
              <a:spcAft>
                <a:spcPts val="2500"/>
              </a:spcAft>
            </a:pPr>
            <a:endParaRPr lang="fa-IR" altLang="en-US" sz="53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</a:t>
            </a:r>
            <a:endParaRPr lang="en-US" altLang="en-US" sz="60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73707" y="2156346"/>
            <a:ext cx="9662615" cy="4214692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360000" algn="just">
              <a:lnSpc>
                <a:spcPct val="150000"/>
              </a:lnSpc>
              <a:spcAft>
                <a:spcPts val="2500"/>
              </a:spcAft>
            </a:pPr>
            <a:r>
              <a:rPr lang="fa-I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مزیت‌ها:</a:t>
            </a:r>
          </a:p>
          <a:p>
            <a:pPr marL="1388700" lvl="1" indent="-5715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§"/>
            </a:pPr>
            <a:r>
              <a:rPr lang="fa-I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خودآموزی ،</a:t>
            </a:r>
          </a:p>
          <a:p>
            <a:pPr marL="1388700" lvl="1" indent="-5715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§"/>
            </a:pPr>
            <a:r>
              <a:rPr lang="fa-I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3600" b="1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تعامل اجتماعی </a:t>
            </a:r>
            <a:r>
              <a:rPr lang="fa-I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و</a:t>
            </a:r>
          </a:p>
          <a:p>
            <a:pPr marL="1388700" lvl="1" indent="-571500" algn="just">
              <a:lnSpc>
                <a:spcPct val="150000"/>
              </a:lnSpc>
              <a:spcAft>
                <a:spcPts val="2500"/>
              </a:spcAft>
              <a:buFont typeface="Wingdings" panose="05000000000000000000" pitchFamily="2" charset="2"/>
              <a:buChar char="§"/>
            </a:pPr>
            <a:r>
              <a:rPr lang="fa-IR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 شبکه‌سازی </a:t>
            </a:r>
            <a:endParaRPr lang="fa-IR" sz="36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7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glitter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sz="40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    </a:t>
            </a:r>
          </a:p>
          <a:p>
            <a:pPr marL="0" lvl="0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fa-IR" altLang="en-US" sz="4000" b="1" dirty="0" smtClean="0">
              <a:solidFill>
                <a:srgbClr val="FFFFFF"/>
              </a:solidFill>
              <a:latin typeface="Times New Roman" panose="02020603050405020304" pitchFamily="18" charset="0"/>
              <a:ea typeface="Arial" panose="020B0604020202020204" pitchFamily="34" charset="0"/>
              <a:cs typeface="B Zar" panose="00000400000000000000" pitchFamily="2" charset="-78"/>
              <a:sym typeface="Arial" panose="020B0604020202020204" pitchFamily="34" charset="0"/>
            </a:endParaRPr>
          </a:p>
          <a:p>
            <a:pPr marL="914400" lvl="2" indent="0" algn="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B Zar" panose="00000400000000000000" pitchFamily="2" charset="-78"/>
                <a:sym typeface="Arial" panose="020B0604020202020204" pitchFamily="34" charset="0"/>
              </a:rPr>
              <a:t>انواع سرمایه</a:t>
            </a:r>
            <a:endParaRPr lang="en-US" altLang="en-US" sz="6200" dirty="0">
              <a:solidFill>
                <a:srgbClr val="FFFFFF"/>
              </a:solidFill>
              <a:latin typeface="IranNastaliq" panose="02000503000000020003" pitchFamily="2" charset="0"/>
              <a:ea typeface="Arial" panose="020B0604020202020204" pitchFamily="34" charset="0"/>
              <a:cs typeface="IranNastaliq" panose="02000503000000020003" pitchFamily="2" charset="0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9559" y="1132764"/>
            <a:ext cx="6741994" cy="5418161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87" y="1312765"/>
            <a:ext cx="47625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4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endParaRPr lang="fa-IR" altLang="en-US" sz="24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  <a:p>
            <a:pPr marL="360000" algn="just" rtl="1">
              <a:lnSpc>
                <a:spcPct val="150000"/>
              </a:lnSpc>
              <a:spcAft>
                <a:spcPts val="2500"/>
              </a:spcAft>
            </a:pPr>
            <a:r>
              <a:rPr lang="fa-I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سرمایه انسانی (</a:t>
            </a:r>
            <a:r>
              <a:rPr lang="en-US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+mj-cs"/>
                <a:sym typeface="Arial" panose="020B0604020202020204" pitchFamily="34" charset="0"/>
              </a:rPr>
              <a:t>(Human Capital</a:t>
            </a:r>
            <a:endParaRPr lang="fa-IR" altLang="en-US" sz="3600" dirty="0" smtClean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+mj-cs"/>
              <a:sym typeface="Arial" panose="020B0604020202020204" pitchFamily="34" charset="0"/>
            </a:endParaRPr>
          </a:p>
          <a:p>
            <a:pPr marL="0" lvl="0" indent="0" algn="r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</a:t>
            </a:r>
            <a:endParaRPr lang="en-US" altLang="en-US" sz="60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4980" y="1705970"/>
            <a:ext cx="10468889" cy="4759944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360000" algn="just">
              <a:lnSpc>
                <a:spcPct val="150000"/>
              </a:lnSpc>
              <a:spcAft>
                <a:spcPts val="2500"/>
              </a:spcAft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74758936"/>
              </p:ext>
            </p:extLst>
          </p:nvPr>
        </p:nvGraphicFramePr>
        <p:xfrm>
          <a:off x="2032000" y="1705970"/>
          <a:ext cx="7958161" cy="443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63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5380"/>
          </a:xfrm>
        </p:spPr>
        <p:txBody>
          <a:bodyPr/>
          <a:lstStyle/>
          <a:p>
            <a:pPr algn="r" rtl="1">
              <a:spcBef>
                <a:spcPts val="1000"/>
              </a:spcBef>
            </a:pPr>
            <a:endParaRPr lang="fa-IR" sz="4000" b="1" dirty="0">
              <a:latin typeface="B Titre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660033"/>
          </a:solidFill>
        </p:spPr>
        <p:txBody>
          <a:bodyPr/>
          <a:lstStyle/>
          <a:p>
            <a:pPr marL="0" lvl="0" indent="0" algn="ctr" rtl="1">
              <a:lnSpc>
                <a:spcPct val="100000"/>
              </a:lnSpc>
              <a:spcBef>
                <a:spcPts val="1063"/>
              </a:spcBef>
              <a:buClr>
                <a:srgbClr val="FFFFFF"/>
              </a:buClr>
              <a:buNone/>
            </a:pPr>
            <a:r>
              <a:rPr lang="fa-IR" altLang="en-US" sz="72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</a:t>
            </a:r>
            <a:r>
              <a:rPr lang="fa-IR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     كلمن</a:t>
            </a:r>
            <a:r>
              <a:rPr lang="en-US" altLang="en-US" sz="60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 </a:t>
            </a:r>
            <a:r>
              <a:rPr lang="en-US" altLang="en-US" sz="4800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B Titr" panose="00000700000000000000" pitchFamily="2" charset="-78"/>
                <a:sym typeface="Arial" panose="020B0604020202020204" pitchFamily="34" charset="0"/>
              </a:rPr>
              <a:t> </a:t>
            </a:r>
            <a:endParaRPr lang="en-US" altLang="en-US" sz="4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B Titr" panose="00000700000000000000" pitchFamily="2" charset="-78"/>
              <a:sym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67314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0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glitter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15_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539</Words>
  <Application>Microsoft Office PowerPoint</Application>
  <PresentationFormat>Widescreen</PresentationFormat>
  <Paragraphs>148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Agency FB</vt:lpstr>
      <vt:lpstr>Arial</vt:lpstr>
      <vt:lpstr>B Lotus</vt:lpstr>
      <vt:lpstr>B Mitra</vt:lpstr>
      <vt:lpstr>B Titr</vt:lpstr>
      <vt:lpstr>B Titre</vt:lpstr>
      <vt:lpstr>B Zar</vt:lpstr>
      <vt:lpstr>Bmitra</vt:lpstr>
      <vt:lpstr>Calibri</vt:lpstr>
      <vt:lpstr>Calibri Light</vt:lpstr>
      <vt:lpstr>IranNastaliq</vt:lpstr>
      <vt:lpstr>Times New Roman</vt:lpstr>
      <vt:lpstr>Wingdings</vt:lpstr>
      <vt:lpstr>15_Office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 libraries in the creation of human capital and three types of social capital</vt:lpstr>
      <vt:lpstr>سرمایه اجتماعی (سطح خرد)  </vt:lpstr>
      <vt:lpstr>سرمایه اجتماعی (سطح خرد) </vt:lpstr>
      <vt:lpstr>سرمایه اجتماعی سطح متوسط  (MESO LEVEL: Institutional Social Capital)</vt:lpstr>
      <vt:lpstr>PowerPoint Presentation</vt:lpstr>
      <vt:lpstr>سرمایه انسانی (خواندن)</vt:lpstr>
      <vt:lpstr>PowerPoint Presentation</vt:lpstr>
      <vt:lpstr>PowerPoint Presentation</vt:lpstr>
      <vt:lpstr> سرمایه اجتماعی (کتابخانه)  نظریه بوردیو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</dc:creator>
  <cp:lastModifiedBy>Moazami Zahra</cp:lastModifiedBy>
  <cp:revision>223</cp:revision>
  <dcterms:created xsi:type="dcterms:W3CDTF">2018-07-18T00:29:44Z</dcterms:created>
  <dcterms:modified xsi:type="dcterms:W3CDTF">2020-02-19T11:32:23Z</dcterms:modified>
</cp:coreProperties>
</file>